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F3C5-EF39-4F77-BDF5-FB2652B310FD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09B4-5F3C-451A-9AA1-78C3FAE3ED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A772-9CEF-4809-96DC-B215A8E2EE71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3061-10C7-4385-9E75-DC94BFF94D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30A6-3F0E-4047-AB8E-C06DAE107063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DD1D-18AA-411B-B8C9-DE1C6BFD3D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5D1C-9065-4AEA-B489-07B299E1B6A8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1642-5D26-4700-8FB8-E52D2AAC06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8BBA-732D-49C9-AAA7-D2F299A9C1A3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5D4D-66FF-472B-A728-9F7FAF9C3F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D688-9D30-4CAF-9034-16BBA69F5E10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2666-6E83-4FA6-926F-CC2DEC87BC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A3AA-3D1D-444A-8D37-E8451D016D21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47C0-3830-4BAC-A13C-71FF181FEA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416E-EA30-4EB4-994A-258EF6506584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0B5D-4F9E-4F44-BF20-2DA016A21B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4666-8E99-45B6-904B-16CE1F33928A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DE80-A92F-46F3-8A0A-8E7F91B252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9515-372F-4CC8-9B9A-C67F26BAFD5D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7913-186E-41A6-AE93-2D1F3D57E3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0EBF-BA92-48C4-B41A-E0CF15FAEC10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FF2D-BBB7-4AE3-B622-E12ECF020A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5514C4-BD33-473B-9F23-9D6D3FED8412}" type="datetimeFigureOut">
              <a:rPr lang="fr-FR"/>
              <a:pPr>
                <a:defRPr/>
              </a:pPr>
              <a:t>24/01/2012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1A57A-81DA-4783-B2D0-5D69286964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9" r:id="rId2"/>
    <p:sldLayoutId id="2147483778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9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71625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LE LYCÉE DES MÉTIERS</a:t>
            </a:r>
            <a:br>
              <a:rPr lang="fr-FR" dirty="0" smtClean="0"/>
            </a:br>
            <a:r>
              <a:rPr lang="fr-FR" dirty="0" smtClean="0"/>
              <a:t>E. LABBÉ - Douai</a:t>
            </a:r>
            <a:br>
              <a:rPr lang="fr-FR" dirty="0" smtClean="0"/>
            </a:br>
            <a:r>
              <a:rPr lang="fr-FR" sz="2800" dirty="0" smtClean="0"/>
              <a:t>Énergies renouvelables – Éco-conception – Santé Social</a:t>
            </a:r>
            <a:endParaRPr lang="fr-FR" dirty="0" smtClean="0"/>
          </a:p>
        </p:txBody>
      </p:sp>
      <p:pic>
        <p:nvPicPr>
          <p:cNvPr id="5124" name="Image 6" descr="LOGO couleur Grand format H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5" y="4221088"/>
            <a:ext cx="24388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Vue 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0593">
            <a:off x="667362" y="1477208"/>
            <a:ext cx="5328498" cy="5008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algn="ctr"/>
            <a:r>
              <a:rPr lang="fr-FR" smtClean="0"/>
              <a:t>LE CONCOURS</a:t>
            </a:r>
          </a:p>
        </p:txBody>
      </p:sp>
      <p:pic>
        <p:nvPicPr>
          <p:cNvPr id="10243" name="Image 3" descr="Concour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1412875"/>
            <a:ext cx="64262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2162"/>
          </a:xfrm>
        </p:spPr>
        <p:txBody>
          <a:bodyPr/>
          <a:lstStyle/>
          <a:p>
            <a:pPr algn="ctr"/>
            <a:r>
              <a:rPr lang="fr-FR" smtClean="0"/>
              <a:t>LE TRAVAIL DES ÉTUDIANTS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>
                <a:latin typeface="Comic Sans MS" pitchFamily="66" charset="0"/>
              </a:rPr>
              <a:t>Deux Binômes :</a:t>
            </a:r>
          </a:p>
          <a:p>
            <a:pPr lvl="1"/>
            <a:endParaRPr lang="fr-FR" b="1" smtClean="0">
              <a:latin typeface="Comic Sans MS" pitchFamily="66" charset="0"/>
            </a:endParaRPr>
          </a:p>
          <a:p>
            <a:pPr lvl="1"/>
            <a:r>
              <a:rPr lang="fr-FR" b="1" smtClean="0">
                <a:latin typeface="Comic Sans MS" pitchFamily="66" charset="0"/>
              </a:rPr>
              <a:t>Julien Libert et Valentin Leroy (les gagnants) chargés de présenter une solution de « refroidissement indirect »</a:t>
            </a:r>
          </a:p>
          <a:p>
            <a:pPr lvl="1"/>
            <a:endParaRPr lang="fr-FR" b="1" smtClean="0">
              <a:latin typeface="Comic Sans MS" pitchFamily="66" charset="0"/>
            </a:endParaRPr>
          </a:p>
          <a:p>
            <a:pPr lvl="1"/>
            <a:r>
              <a:rPr lang="fr-FR" b="1" smtClean="0">
                <a:latin typeface="Comic Sans MS" pitchFamily="66" charset="0"/>
              </a:rPr>
              <a:t>Benjamin Lecas et Romain Ponseele chargés de présenter une solution « régime noyé »</a:t>
            </a:r>
          </a:p>
        </p:txBody>
      </p:sp>
      <p:pic>
        <p:nvPicPr>
          <p:cNvPr id="11268" name="Image 3" descr="LOGOpetitform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226050"/>
            <a:ext cx="19240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algn="ctr"/>
            <a:r>
              <a:rPr lang="fr-FR" smtClean="0"/>
              <a:t>LE TRAVAIL DES ÉTUDIANTS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558800"/>
          </a:xfrm>
        </p:spPr>
        <p:txBody>
          <a:bodyPr/>
          <a:lstStyle/>
          <a:p>
            <a:r>
              <a:rPr lang="fr-FR" b="1" smtClean="0">
                <a:latin typeface="Comic Sans MS" pitchFamily="66" charset="0"/>
              </a:rPr>
              <a:t>Le schéma de l’installation proposées :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2420938"/>
            <a:ext cx="91217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algn="ctr"/>
            <a:r>
              <a:rPr lang="fr-FR" smtClean="0"/>
              <a:t>LE TRAVAIL DES ÉTUDIANTS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Composition de l’installation :</a:t>
            </a:r>
          </a:p>
          <a:p>
            <a:pPr lvl="1"/>
            <a:endParaRPr lang="fr-FR" b="1" dirty="0" smtClean="0">
              <a:latin typeface="Comic Sans MS" pitchFamily="66" charset="0"/>
            </a:endParaRPr>
          </a:p>
          <a:p>
            <a:pPr lvl="1"/>
            <a:r>
              <a:rPr lang="fr-FR" b="1" dirty="0" smtClean="0">
                <a:latin typeface="Comic Sans MS" pitchFamily="66" charset="0"/>
              </a:rPr>
              <a:t>Couple NH3/MPG,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3 compresseurs à vis, en parallèle, avec un économiseur,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1 condenseur à eau avec une tour de refroidissement ouverte,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1 évaporateur à plaques NH3/MPG,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1 cuve de stockage « </a:t>
            </a:r>
            <a:r>
              <a:rPr lang="fr-FR" b="1" dirty="0" err="1" smtClean="0">
                <a:latin typeface="Comic Sans MS" pitchFamily="66" charset="0"/>
              </a:rPr>
              <a:t>Cristopia</a:t>
            </a:r>
            <a:r>
              <a:rPr lang="fr-FR" b="1" dirty="0" smtClean="0">
                <a:latin typeface="Comic Sans MS" pitchFamily="66" charset="0"/>
              </a:rPr>
              <a:t> 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3600"/>
          </a:xfrm>
        </p:spPr>
        <p:txBody>
          <a:bodyPr/>
          <a:lstStyle/>
          <a:p>
            <a:pPr algn="ctr"/>
            <a:r>
              <a:rPr lang="fr-FR" smtClean="0"/>
              <a:t>LE TRAVAIL DES ÉTUDIANTS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>
                <a:latin typeface="Comic Sans MS" pitchFamily="66" charset="0"/>
              </a:rPr>
              <a:t>Les difficultés rencontrées :</a:t>
            </a:r>
          </a:p>
          <a:p>
            <a:endParaRPr lang="fr-FR" b="1" smtClean="0">
              <a:latin typeface="Comic Sans MS" pitchFamily="66" charset="0"/>
            </a:endParaRPr>
          </a:p>
          <a:p>
            <a:pPr lvl="1"/>
            <a:r>
              <a:rPr lang="fr-FR" b="1" smtClean="0">
                <a:latin typeface="Comic Sans MS" pitchFamily="66" charset="0"/>
              </a:rPr>
              <a:t>La charge de travail,</a:t>
            </a:r>
          </a:p>
          <a:p>
            <a:pPr lvl="1"/>
            <a:endParaRPr lang="fr-FR" b="1" smtClean="0">
              <a:latin typeface="Comic Sans MS" pitchFamily="66" charset="0"/>
            </a:endParaRPr>
          </a:p>
          <a:p>
            <a:pPr lvl="1"/>
            <a:r>
              <a:rPr lang="fr-FR" b="1" smtClean="0">
                <a:latin typeface="Comic Sans MS" pitchFamily="66" charset="0"/>
              </a:rPr>
              <a:t>La gestion du temps,</a:t>
            </a:r>
          </a:p>
          <a:p>
            <a:pPr lvl="1"/>
            <a:endParaRPr lang="fr-FR" b="1" smtClean="0">
              <a:latin typeface="Comic Sans MS" pitchFamily="66" charset="0"/>
            </a:endParaRPr>
          </a:p>
          <a:p>
            <a:pPr lvl="1"/>
            <a:r>
              <a:rPr lang="fr-FR" b="1" smtClean="0">
                <a:latin typeface="Comic Sans MS" pitchFamily="66" charset="0"/>
              </a:rPr>
              <a:t>La complexité de la solution…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29600" cy="795338"/>
          </a:xfrm>
        </p:spPr>
        <p:txBody>
          <a:bodyPr/>
          <a:lstStyle/>
          <a:p>
            <a:pPr algn="ctr"/>
            <a:r>
              <a:rPr lang="fr-FR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LES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Baccalauréat : S, STI2D, STG, ST2S</a:t>
            </a:r>
          </a:p>
          <a:p>
            <a:pPr eaLnBrk="1" hangingPunct="1">
              <a:defRPr/>
            </a:pPr>
            <a:endParaRPr lang="fr-FR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Baccalauréat professionnel : 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Technicien du froid et du conditionnement d’air,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Électrotechnique Énergie Équipements communicants,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Maintenance des équipements industriels,</a:t>
            </a:r>
          </a:p>
          <a:p>
            <a:pPr lvl="1"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Technicien d’usinage.</a:t>
            </a:r>
          </a:p>
          <a:p>
            <a:pPr eaLnBrk="1" hangingPunct="1">
              <a:defRPr/>
            </a:pPr>
            <a:endParaRPr lang="fr-FR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b="1" dirty="0" smtClean="0">
                <a:latin typeface="Comic Sans MS" pitchFamily="66" charset="0"/>
              </a:rPr>
              <a:t>C.A.P. froid et climatisation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algn="ctr" eaLnBrk="1" hangingPunct="1"/>
            <a:r>
              <a:rPr lang="fr-FR" smtClean="0"/>
              <a:t>LES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960812"/>
          </a:xfrm>
        </p:spPr>
        <p:txBody>
          <a:bodyPr/>
          <a:lstStyle/>
          <a:p>
            <a:pPr eaLnBrk="1" hangingPunct="1"/>
            <a:r>
              <a:rPr lang="fr-FR" b="1" dirty="0" smtClean="0">
                <a:latin typeface="Comic Sans MS" pitchFamily="66" charset="0"/>
              </a:rPr>
              <a:t>L’apprentissage :</a:t>
            </a:r>
          </a:p>
          <a:p>
            <a:pPr lvl="1" eaLnBrk="1" hangingPunct="1"/>
            <a:r>
              <a:rPr lang="fr-FR" b="1" dirty="0" smtClean="0">
                <a:latin typeface="Comic Sans MS" pitchFamily="66" charset="0"/>
              </a:rPr>
              <a:t>B.P. monteur dépanneur en froid et climatisation,</a:t>
            </a:r>
          </a:p>
          <a:p>
            <a:pPr lvl="1" eaLnBrk="1" hangingPunct="1"/>
            <a:r>
              <a:rPr lang="fr-FR" b="1" dirty="0" smtClean="0">
                <a:latin typeface="Comic Sans MS" pitchFamily="66" charset="0"/>
              </a:rPr>
              <a:t>B.T.S. F.E.E. option D (Maintenance),</a:t>
            </a:r>
          </a:p>
          <a:p>
            <a:pPr lvl="1" eaLnBrk="1" hangingPunct="1"/>
            <a:r>
              <a:rPr lang="fr-FR" b="1" dirty="0" smtClean="0">
                <a:latin typeface="Comic Sans MS" pitchFamily="66" charset="0"/>
              </a:rPr>
              <a:t>Préparateur en pharmacie.</a:t>
            </a:r>
          </a:p>
          <a:p>
            <a:pPr eaLnBrk="1" hangingPunct="1"/>
            <a:endParaRPr lang="fr-FR" b="1" dirty="0" smtClean="0">
              <a:latin typeface="Comic Sans MS" pitchFamily="66" charset="0"/>
            </a:endParaRPr>
          </a:p>
          <a:p>
            <a:pPr eaLnBrk="1" hangingPunct="1"/>
            <a:r>
              <a:rPr lang="fr-FR" b="1" dirty="0" smtClean="0">
                <a:latin typeface="Comic Sans MS" pitchFamily="66" charset="0"/>
              </a:rPr>
              <a:t>GRETA : nombreuses formations dont :</a:t>
            </a:r>
          </a:p>
          <a:p>
            <a:pPr lvl="1" eaLnBrk="1" hangingPunct="1"/>
            <a:r>
              <a:rPr lang="fr-FR" b="1" dirty="0" smtClean="0">
                <a:latin typeface="Comic Sans MS" pitchFamily="66" charset="0"/>
              </a:rPr>
              <a:t> l’attestation d’aptitude à manipuler des fluides frigorigènes (formation et évaluation)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7172" name="Image 3" descr="Logo Gre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516563"/>
            <a:ext cx="16637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 4" descr="LOGOpetitform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300663"/>
            <a:ext cx="18716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algn="ctr" eaLnBrk="1" hangingPunct="1"/>
            <a:r>
              <a:rPr lang="fr-FR" smtClean="0"/>
              <a:t>LES FORMATIONS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3200" b="1" dirty="0" smtClean="0">
                <a:latin typeface="Comic Sans MS" pitchFamily="66" charset="0"/>
              </a:rPr>
              <a:t>Post-Bac :</a:t>
            </a:r>
          </a:p>
          <a:p>
            <a:pPr lvl="1" eaLnBrk="1" hangingPunct="1"/>
            <a:r>
              <a:rPr lang="fr-FR" sz="2800" b="1" dirty="0" smtClean="0">
                <a:latin typeface="Comic Sans MS" pitchFamily="66" charset="0"/>
              </a:rPr>
              <a:t>B.T.S. F.E.E. option C </a:t>
            </a:r>
            <a:r>
              <a:rPr lang="fr-FR" b="1" dirty="0" smtClean="0">
                <a:latin typeface="Comic Sans MS" pitchFamily="66" charset="0"/>
              </a:rPr>
              <a:t>(Génie frigorifique)</a:t>
            </a:r>
            <a:r>
              <a:rPr lang="fr-FR" sz="2800" b="1" dirty="0" smtClean="0">
                <a:latin typeface="Comic Sans MS" pitchFamily="66" charset="0"/>
              </a:rPr>
              <a:t>,</a:t>
            </a:r>
          </a:p>
          <a:p>
            <a:pPr lvl="1" eaLnBrk="1" hangingPunct="1"/>
            <a:endParaRPr lang="fr-FR" sz="2800" b="1" dirty="0" smtClean="0">
              <a:latin typeface="Comic Sans MS" pitchFamily="66" charset="0"/>
            </a:endParaRPr>
          </a:p>
          <a:p>
            <a:pPr lvl="1" eaLnBrk="1" hangingPunct="1"/>
            <a:r>
              <a:rPr lang="fr-FR" sz="2800" b="1" dirty="0" smtClean="0">
                <a:latin typeface="Comic Sans MS" pitchFamily="66" charset="0"/>
              </a:rPr>
              <a:t>B.TS. I.R.I.S.,</a:t>
            </a:r>
          </a:p>
          <a:p>
            <a:pPr lvl="1" eaLnBrk="1" hangingPunct="1"/>
            <a:endParaRPr lang="fr-FR" sz="2800" b="1" dirty="0" smtClean="0">
              <a:latin typeface="Comic Sans MS" pitchFamily="66" charset="0"/>
            </a:endParaRPr>
          </a:p>
          <a:p>
            <a:pPr lvl="1" eaLnBrk="1" hangingPunct="1"/>
            <a:r>
              <a:rPr lang="fr-FR" sz="2800" b="1" dirty="0" smtClean="0">
                <a:latin typeface="Comic Sans MS" pitchFamily="66" charset="0"/>
              </a:rPr>
              <a:t>B.T.S. I.P.M.,</a:t>
            </a:r>
          </a:p>
          <a:p>
            <a:pPr lvl="1" eaLnBrk="1" hangingPunct="1"/>
            <a:endParaRPr lang="fr-FR" sz="2800" b="1" dirty="0" smtClean="0">
              <a:latin typeface="Comic Sans MS" pitchFamily="66" charset="0"/>
            </a:endParaRPr>
          </a:p>
          <a:p>
            <a:pPr lvl="1" eaLnBrk="1" hangingPunct="1"/>
            <a:r>
              <a:rPr lang="fr-FR" sz="2800" b="1" dirty="0" smtClean="0">
                <a:latin typeface="Comic Sans MS" pitchFamily="66" charset="0"/>
              </a:rPr>
              <a:t>B.T.S. Électrotechnique.</a:t>
            </a:r>
          </a:p>
          <a:p>
            <a:pPr lvl="1" eaLnBrk="1" hangingPunct="1"/>
            <a:endParaRPr lang="fr-FR" b="1" dirty="0" smtClean="0">
              <a:latin typeface="Comic Sans MS" pitchFamily="66" charset="0"/>
            </a:endParaRPr>
          </a:p>
        </p:txBody>
      </p:sp>
      <p:pic>
        <p:nvPicPr>
          <p:cNvPr id="8196" name="Image 4" descr="LOGOpetitform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941888"/>
            <a:ext cx="21399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5194"/>
          </a:xfrm>
        </p:spPr>
        <p:txBody>
          <a:bodyPr/>
          <a:lstStyle/>
          <a:p>
            <a:pPr algn="ctr"/>
            <a:r>
              <a:rPr lang="fr-FR" dirty="0" smtClean="0"/>
              <a:t>L’ÉQUIPEMENT DES SECTIONS « FROID »</a:t>
            </a:r>
            <a:endParaRPr lang="fr-FR" dirty="0"/>
          </a:p>
        </p:txBody>
      </p:sp>
      <p:pic>
        <p:nvPicPr>
          <p:cNvPr id="5" name="Image 4" descr="Logo-B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29000"/>
            <a:ext cx="1816202" cy="1296144"/>
          </a:xfrm>
          <a:prstGeom prst="rect">
            <a:avLst/>
          </a:prstGeom>
        </p:spPr>
      </p:pic>
      <p:pic>
        <p:nvPicPr>
          <p:cNvPr id="6" name="Image 5" descr="LOGOpetitform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110" y="5373216"/>
            <a:ext cx="1995158" cy="1296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0" y="1772816"/>
            <a:ext cx="6336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800" b="1" dirty="0" smtClean="0">
                <a:latin typeface="Comic Sans MS" pitchFamily="66" charset="0"/>
              </a:rPr>
              <a:t>27 chambres froides équipées :</a:t>
            </a:r>
          </a:p>
          <a:p>
            <a:endParaRPr lang="fr-FR" sz="2400" b="1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de groupe de condensation à air ou à eau,</a:t>
            </a:r>
          </a:p>
          <a:p>
            <a:pPr lvl="1"/>
            <a:r>
              <a:rPr lang="fr-FR" sz="2400" b="1" dirty="0" smtClean="0">
                <a:latin typeface="Comic Sans MS" pitchFamily="66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de compresseurs hermétiques, semi-hermétiques, ouverts, compound</a:t>
            </a:r>
            <a:endParaRPr lang="fr-FR" sz="2400" b="1" dirty="0">
              <a:latin typeface="Comic Sans MS" pitchFamily="66" charset="0"/>
            </a:endParaRPr>
          </a:p>
        </p:txBody>
      </p:sp>
      <p:pic>
        <p:nvPicPr>
          <p:cNvPr id="8" name="Image 7" descr="Ateli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471980"/>
            <a:ext cx="3181360" cy="238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9170"/>
          </a:xfrm>
        </p:spPr>
        <p:txBody>
          <a:bodyPr/>
          <a:lstStyle/>
          <a:p>
            <a:pPr algn="ctr"/>
            <a:r>
              <a:rPr lang="fr-FR" sz="4400" dirty="0" smtClean="0"/>
              <a:t>L’ÉQUIPEMENT DES SECTIONS « FROID »</a:t>
            </a:r>
            <a:endParaRPr lang="fr-FR" sz="4400" dirty="0"/>
          </a:p>
        </p:txBody>
      </p:sp>
      <p:pic>
        <p:nvPicPr>
          <p:cNvPr id="4" name="Image 3" descr="Atelie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456384" cy="28666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11960" y="1772816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Compresseurs en parallèle,</a:t>
            </a:r>
          </a:p>
          <a:p>
            <a:pPr>
              <a:buFont typeface="Arial" pitchFamily="34" charset="0"/>
              <a:buChar char="•"/>
            </a:pPr>
            <a:endParaRPr lang="fr-FR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Compresseurs en série (booster)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46531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 descr="DSCN3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662176" cy="2746632"/>
          </a:xfrm>
          <a:prstGeom prst="rect">
            <a:avLst/>
          </a:prstGeom>
        </p:spPr>
      </p:pic>
      <p:pic>
        <p:nvPicPr>
          <p:cNvPr id="9" name="Image 8" descr="LOGOpetitform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085184"/>
            <a:ext cx="2139696" cy="13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ctr"/>
            <a:r>
              <a:rPr lang="fr-FR" sz="4400" dirty="0" smtClean="0"/>
              <a:t>L’ÉQUIPEMENT DES SECTIONS « FROID »</a:t>
            </a:r>
            <a:endParaRPr lang="fr-FR" sz="4400" dirty="0"/>
          </a:p>
        </p:txBody>
      </p:sp>
      <p:pic>
        <p:nvPicPr>
          <p:cNvPr id="4" name="Image 3" descr="DSCN3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902203" cy="29266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83968" y="177281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b="1" dirty="0" smtClean="0">
                <a:latin typeface="Comic Sans MS" pitchFamily="66" charset="0"/>
              </a:rPr>
              <a:t>Groupe à eau glacée équipé 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d’un compresseur à vis,</a:t>
            </a:r>
          </a:p>
          <a:p>
            <a:pPr lvl="1"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d’un condenseur à eau</a:t>
            </a:r>
          </a:p>
          <a:p>
            <a:pPr lvl="1">
              <a:buFont typeface="Arial" pitchFamily="34" charset="0"/>
              <a:buChar char="•"/>
            </a:pPr>
            <a:r>
              <a:rPr lang="fr-FR" sz="2400" b="1" dirty="0" smtClean="0">
                <a:latin typeface="Comic Sans MS" pitchFamily="66" charset="0"/>
              </a:rPr>
              <a:t> et d’un </a:t>
            </a:r>
            <a:r>
              <a:rPr lang="fr-FR" sz="2400" b="1" dirty="0" err="1" smtClean="0">
                <a:latin typeface="Comic Sans MS" pitchFamily="66" charset="0"/>
              </a:rPr>
              <a:t>aéroréfrigérant</a:t>
            </a:r>
            <a:endParaRPr lang="fr-FR" sz="2400" b="1" dirty="0">
              <a:latin typeface="Comic Sans MS" pitchFamily="66" charset="0"/>
            </a:endParaRPr>
          </a:p>
        </p:txBody>
      </p:sp>
      <p:pic>
        <p:nvPicPr>
          <p:cNvPr id="6" name="Image 5" descr="Couloir cl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802380" cy="29260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49411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b="1" dirty="0" smtClean="0">
                <a:latin typeface="Comic Sans MS" pitchFamily="66" charset="0"/>
              </a:rPr>
              <a:t>3 centrales de traitement d’air équipées de technologies différentes</a:t>
            </a:r>
            <a:endParaRPr lang="fr-F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algn="ctr"/>
            <a:r>
              <a:rPr lang="fr-FR" sz="4400" dirty="0" smtClean="0"/>
              <a:t>L’ÉQUIPEMENT DES SECTIONS « FROID »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>
                <a:latin typeface="Comic Sans MS" pitchFamily="66" charset="0"/>
              </a:rPr>
              <a:t>Deux salles « énergies renouvelables » sont en préparation.</a:t>
            </a:r>
          </a:p>
          <a:p>
            <a:endParaRPr lang="fr-FR" sz="2800" b="1" dirty="0" smtClean="0">
              <a:latin typeface="Comic Sans MS" pitchFamily="66" charset="0"/>
            </a:endParaRPr>
          </a:p>
          <a:p>
            <a:r>
              <a:rPr lang="fr-FR" sz="2800" b="1" dirty="0" smtClean="0">
                <a:latin typeface="Comic Sans MS" pitchFamily="66" charset="0"/>
              </a:rPr>
              <a:t>Elles contiendront :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2 bancs didactiques de P.A.C.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1 P.A.C. géothermie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1 </a:t>
            </a:r>
            <a:r>
              <a:rPr lang="fr-FR" b="1" dirty="0" err="1" smtClean="0">
                <a:latin typeface="Comic Sans MS" pitchFamily="66" charset="0"/>
              </a:rPr>
              <a:t>puit</a:t>
            </a:r>
            <a:r>
              <a:rPr lang="fr-FR" b="1" dirty="0" smtClean="0">
                <a:latin typeface="Comic Sans MS" pitchFamily="66" charset="0"/>
              </a:rPr>
              <a:t> canadien avec V.M.C. double flux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2 bancs « solaire photovoltaïque »</a:t>
            </a:r>
          </a:p>
          <a:p>
            <a:pPr lvl="1"/>
            <a:r>
              <a:rPr lang="fr-FR" b="1" dirty="0" smtClean="0">
                <a:latin typeface="Comic Sans MS" pitchFamily="66" charset="0"/>
              </a:rPr>
              <a:t>1 banc chauffe-eau solaire…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4" name="Image 3" descr="DSCN3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492895"/>
            <a:ext cx="3024336" cy="2268253"/>
          </a:xfrm>
          <a:prstGeom prst="rect">
            <a:avLst/>
          </a:prstGeom>
        </p:spPr>
      </p:pic>
      <p:pic>
        <p:nvPicPr>
          <p:cNvPr id="5" name="Image 4" descr="LOGOpetitfor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301208"/>
            <a:ext cx="2139696" cy="13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algn="ctr"/>
            <a:r>
              <a:rPr lang="fr-FR" smtClean="0"/>
              <a:t>LE CONCOURS</a:t>
            </a:r>
          </a:p>
        </p:txBody>
      </p:sp>
      <p:pic>
        <p:nvPicPr>
          <p:cNvPr id="9219" name="Image 3" descr="Concour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484313"/>
            <a:ext cx="4181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313</Words>
  <Application>Microsoft Office PowerPoint</Application>
  <PresentationFormat>Affichage à l'écran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Débit</vt:lpstr>
      <vt:lpstr>LE LYCÉE DES MÉTIERS E. LABBÉ - Douai Énergies renouvelables – Éco-conception – Santé Social</vt:lpstr>
      <vt:lpstr>LES FORMATIONS</vt:lpstr>
      <vt:lpstr>LES FORMATIONS</vt:lpstr>
      <vt:lpstr>LES FORMATIONS</vt:lpstr>
      <vt:lpstr>L’ÉQUIPEMENT DES SECTIONS « FROID »</vt:lpstr>
      <vt:lpstr>L’ÉQUIPEMENT DES SECTIONS « FROID »</vt:lpstr>
      <vt:lpstr>L’ÉQUIPEMENT DES SECTIONS « FROID »</vt:lpstr>
      <vt:lpstr>L’ÉQUIPEMENT DES SECTIONS « FROID »</vt:lpstr>
      <vt:lpstr>LE CONCOURS</vt:lpstr>
      <vt:lpstr>LE CONCOURS</vt:lpstr>
      <vt:lpstr>LE TRAVAIL DES ÉTUDIANTS</vt:lpstr>
      <vt:lpstr>LE TRAVAIL DES ÉTUDIANTS</vt:lpstr>
      <vt:lpstr>LE TRAVAIL DES ÉTUDIANTS</vt:lpstr>
      <vt:lpstr>LE TRAVAIL DES ÉTUDIANTS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LYCÉE DES MÉTIERS E. LABBÉ Énergies renouvelables – Éco-conception – Santé sociale</dc:title>
  <dc:creator>DELCOURT</dc:creator>
  <cp:lastModifiedBy>pdevillers</cp:lastModifiedBy>
  <cp:revision>33</cp:revision>
  <dcterms:created xsi:type="dcterms:W3CDTF">2012-01-13T15:29:55Z</dcterms:created>
  <dcterms:modified xsi:type="dcterms:W3CDTF">2012-01-24T16:28:43Z</dcterms:modified>
</cp:coreProperties>
</file>