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5403850" cy="3959225"/>
  <p:notesSz cx="6858000" cy="9144000"/>
  <p:defaultTextStyle>
    <a:defPPr>
      <a:defRPr lang="fr-FR"/>
    </a:defPPr>
    <a:lvl1pPr marL="0" algn="l" defTabSz="2675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67508" algn="l" defTabSz="2675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35015" algn="l" defTabSz="2675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02523" algn="l" defTabSz="2675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70031" algn="l" defTabSz="2675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37539" algn="l" defTabSz="2675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05046" algn="l" defTabSz="2675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872554" algn="l" defTabSz="2675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40062" algn="l" defTabSz="2675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96" d="100"/>
          <a:sy n="196" d="100"/>
        </p:scale>
        <p:origin x="-504" y="-104"/>
      </p:cViewPr>
      <p:guideLst>
        <p:guide orient="horz" pos="1247"/>
        <p:guide pos="17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7CD5C-422D-9744-B8E9-E5DF16CBF366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7F0D6-6BE7-BF48-963C-8FDD58C08A0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71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F287E-6153-2349-AF88-0A6FEAE7CFFE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89025" y="685800"/>
            <a:ext cx="4679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01FBB-C02C-B44A-B602-3EFDC274A6D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486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750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67508" algn="l" defTabSz="26750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35015" algn="l" defTabSz="26750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802523" algn="l" defTabSz="26750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70031" algn="l" defTabSz="26750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337539" algn="l" defTabSz="26750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605046" algn="l" defTabSz="26750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72554" algn="l" defTabSz="26750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140062" algn="l" defTabSz="267508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Pour modifier les éléments, déplacer d'abord le cadre général transparent  puis accéder aux différents éléments du tableau.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01FBB-C02C-B44A-B602-3EFDC274A6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79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5289" y="1229926"/>
            <a:ext cx="4593273" cy="848667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10578" y="2243561"/>
            <a:ext cx="3782695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7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5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02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70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37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05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7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40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99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539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917791" y="158553"/>
            <a:ext cx="1215866" cy="3378172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0192" y="158553"/>
            <a:ext cx="3557535" cy="337817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81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37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6867" y="2544169"/>
            <a:ext cx="4593273" cy="786346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6867" y="1678089"/>
            <a:ext cx="4593273" cy="86608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675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3501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80252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7003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3753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0504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7255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4006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1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0193" y="923820"/>
            <a:ext cx="2386700" cy="261290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46957" y="923820"/>
            <a:ext cx="2386700" cy="261290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35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0192" y="886244"/>
            <a:ext cx="2387639" cy="3693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7508" indent="0">
              <a:buNone/>
              <a:defRPr sz="1200" b="1"/>
            </a:lvl2pPr>
            <a:lvl3pPr marL="535015" indent="0">
              <a:buNone/>
              <a:defRPr sz="1100" b="1"/>
            </a:lvl3pPr>
            <a:lvl4pPr marL="802523" indent="0">
              <a:buNone/>
              <a:defRPr sz="900" b="1"/>
            </a:lvl4pPr>
            <a:lvl5pPr marL="1070031" indent="0">
              <a:buNone/>
              <a:defRPr sz="900" b="1"/>
            </a:lvl5pPr>
            <a:lvl6pPr marL="1337539" indent="0">
              <a:buNone/>
              <a:defRPr sz="900" b="1"/>
            </a:lvl6pPr>
            <a:lvl7pPr marL="1605046" indent="0">
              <a:buNone/>
              <a:defRPr sz="900" b="1"/>
            </a:lvl7pPr>
            <a:lvl8pPr marL="1872554" indent="0">
              <a:buNone/>
              <a:defRPr sz="900" b="1"/>
            </a:lvl8pPr>
            <a:lvl9pPr marL="2140062" indent="0">
              <a:buNone/>
              <a:defRPr sz="9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0192" y="1255588"/>
            <a:ext cx="2387639" cy="2281137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45081" y="886244"/>
            <a:ext cx="2388577" cy="3693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7508" indent="0">
              <a:buNone/>
              <a:defRPr sz="1200" b="1"/>
            </a:lvl2pPr>
            <a:lvl3pPr marL="535015" indent="0">
              <a:buNone/>
              <a:defRPr sz="1100" b="1"/>
            </a:lvl3pPr>
            <a:lvl4pPr marL="802523" indent="0">
              <a:buNone/>
              <a:defRPr sz="900" b="1"/>
            </a:lvl4pPr>
            <a:lvl5pPr marL="1070031" indent="0">
              <a:buNone/>
              <a:defRPr sz="900" b="1"/>
            </a:lvl5pPr>
            <a:lvl6pPr marL="1337539" indent="0">
              <a:buNone/>
              <a:defRPr sz="900" b="1"/>
            </a:lvl6pPr>
            <a:lvl7pPr marL="1605046" indent="0">
              <a:buNone/>
              <a:defRPr sz="900" b="1"/>
            </a:lvl7pPr>
            <a:lvl8pPr marL="1872554" indent="0">
              <a:buNone/>
              <a:defRPr sz="900" b="1"/>
            </a:lvl8pPr>
            <a:lvl9pPr marL="2140062" indent="0">
              <a:buNone/>
              <a:defRPr sz="9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45081" y="1255588"/>
            <a:ext cx="2388577" cy="2281137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50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41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55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0193" y="157636"/>
            <a:ext cx="1777829" cy="670869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12755" y="157636"/>
            <a:ext cx="3020902" cy="33790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0193" y="828505"/>
            <a:ext cx="1777829" cy="2708220"/>
          </a:xfrm>
        </p:spPr>
        <p:txBody>
          <a:bodyPr/>
          <a:lstStyle>
            <a:lvl1pPr marL="0" indent="0">
              <a:buNone/>
              <a:defRPr sz="800"/>
            </a:lvl1pPr>
            <a:lvl2pPr marL="267508" indent="0">
              <a:buNone/>
              <a:defRPr sz="700"/>
            </a:lvl2pPr>
            <a:lvl3pPr marL="535015" indent="0">
              <a:buNone/>
              <a:defRPr sz="600"/>
            </a:lvl3pPr>
            <a:lvl4pPr marL="802523" indent="0">
              <a:buNone/>
              <a:defRPr sz="500"/>
            </a:lvl4pPr>
            <a:lvl5pPr marL="1070031" indent="0">
              <a:buNone/>
              <a:defRPr sz="500"/>
            </a:lvl5pPr>
            <a:lvl6pPr marL="1337539" indent="0">
              <a:buNone/>
              <a:defRPr sz="500"/>
            </a:lvl6pPr>
            <a:lvl7pPr marL="1605046" indent="0">
              <a:buNone/>
              <a:defRPr sz="500"/>
            </a:lvl7pPr>
            <a:lvl8pPr marL="1872554" indent="0">
              <a:buNone/>
              <a:defRPr sz="500"/>
            </a:lvl8pPr>
            <a:lvl9pPr marL="2140062" indent="0">
              <a:buNone/>
              <a:defRPr sz="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70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92" y="2771458"/>
            <a:ext cx="3242310" cy="327186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059192" y="353764"/>
            <a:ext cx="3242310" cy="2375535"/>
          </a:xfrm>
        </p:spPr>
        <p:txBody>
          <a:bodyPr/>
          <a:lstStyle>
            <a:lvl1pPr marL="0" indent="0">
              <a:buNone/>
              <a:defRPr sz="1900"/>
            </a:lvl1pPr>
            <a:lvl2pPr marL="267508" indent="0">
              <a:buNone/>
              <a:defRPr sz="1600"/>
            </a:lvl2pPr>
            <a:lvl3pPr marL="535015" indent="0">
              <a:buNone/>
              <a:defRPr sz="1400"/>
            </a:lvl3pPr>
            <a:lvl4pPr marL="802523" indent="0">
              <a:buNone/>
              <a:defRPr sz="1200"/>
            </a:lvl4pPr>
            <a:lvl5pPr marL="1070031" indent="0">
              <a:buNone/>
              <a:defRPr sz="1200"/>
            </a:lvl5pPr>
            <a:lvl6pPr marL="1337539" indent="0">
              <a:buNone/>
              <a:defRPr sz="1200"/>
            </a:lvl6pPr>
            <a:lvl7pPr marL="1605046" indent="0">
              <a:buNone/>
              <a:defRPr sz="1200"/>
            </a:lvl7pPr>
            <a:lvl8pPr marL="1872554" indent="0">
              <a:buNone/>
              <a:defRPr sz="1200"/>
            </a:lvl8pPr>
            <a:lvl9pPr marL="2140062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9192" y="3098644"/>
            <a:ext cx="3242310" cy="464659"/>
          </a:xfrm>
        </p:spPr>
        <p:txBody>
          <a:bodyPr/>
          <a:lstStyle>
            <a:lvl1pPr marL="0" indent="0">
              <a:buNone/>
              <a:defRPr sz="800"/>
            </a:lvl1pPr>
            <a:lvl2pPr marL="267508" indent="0">
              <a:buNone/>
              <a:defRPr sz="700"/>
            </a:lvl2pPr>
            <a:lvl3pPr marL="535015" indent="0">
              <a:buNone/>
              <a:defRPr sz="600"/>
            </a:lvl3pPr>
            <a:lvl4pPr marL="802523" indent="0">
              <a:buNone/>
              <a:defRPr sz="500"/>
            </a:lvl4pPr>
            <a:lvl5pPr marL="1070031" indent="0">
              <a:buNone/>
              <a:defRPr sz="500"/>
            </a:lvl5pPr>
            <a:lvl6pPr marL="1337539" indent="0">
              <a:buNone/>
              <a:defRPr sz="500"/>
            </a:lvl6pPr>
            <a:lvl7pPr marL="1605046" indent="0">
              <a:buNone/>
              <a:defRPr sz="500"/>
            </a:lvl7pPr>
            <a:lvl8pPr marL="1872554" indent="0">
              <a:buNone/>
              <a:defRPr sz="500"/>
            </a:lvl8pPr>
            <a:lvl9pPr marL="2140062" indent="0">
              <a:buNone/>
              <a:defRPr sz="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8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70193" y="158553"/>
            <a:ext cx="4863465" cy="659871"/>
          </a:xfrm>
          <a:prstGeom prst="rect">
            <a:avLst/>
          </a:prstGeom>
        </p:spPr>
        <p:txBody>
          <a:bodyPr vert="horz" lIns="53502" tIns="26751" rIns="53502" bIns="26751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0193" y="923820"/>
            <a:ext cx="4863465" cy="2612905"/>
          </a:xfrm>
          <a:prstGeom prst="rect">
            <a:avLst/>
          </a:prstGeom>
        </p:spPr>
        <p:txBody>
          <a:bodyPr vert="horz" lIns="53502" tIns="26751" rIns="53502" bIns="2675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70193" y="3669615"/>
            <a:ext cx="1260898" cy="210792"/>
          </a:xfrm>
          <a:prstGeom prst="rect">
            <a:avLst/>
          </a:prstGeom>
        </p:spPr>
        <p:txBody>
          <a:bodyPr vert="horz" lIns="53502" tIns="26751" rIns="53502" bIns="26751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8FD46-4014-8E4C-BF1F-00F2F97C790A}" type="datetimeFigureOut">
              <a:rPr lang="fr-FR" smtClean="0"/>
              <a:t>14/06/16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46316" y="3669615"/>
            <a:ext cx="1711219" cy="210792"/>
          </a:xfrm>
          <a:prstGeom prst="rect">
            <a:avLst/>
          </a:prstGeom>
        </p:spPr>
        <p:txBody>
          <a:bodyPr vert="horz" lIns="53502" tIns="26751" rIns="53502" bIns="26751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72759" y="3669615"/>
            <a:ext cx="1260898" cy="210792"/>
          </a:xfrm>
          <a:prstGeom prst="rect">
            <a:avLst/>
          </a:prstGeom>
        </p:spPr>
        <p:txBody>
          <a:bodyPr vert="horz" lIns="53502" tIns="26751" rIns="53502" bIns="26751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E023E-0829-9244-A4C3-3312C4D599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41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7508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631" indent="-200631" algn="l" defTabSz="267508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34700" indent="-167192" algn="l" defTabSz="267508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68769" indent="-133754" algn="l" defTabSz="267508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36277" indent="-133754" algn="l" defTabSz="267508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03785" indent="-133754" algn="l" defTabSz="267508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71292" indent="-133754" algn="l" defTabSz="267508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38800" indent="-133754" algn="l" defTabSz="267508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06308" indent="-133754" algn="l" defTabSz="267508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73816" indent="-133754" algn="l" defTabSz="267508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6750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7508" algn="l" defTabSz="26750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35015" algn="l" defTabSz="26750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02523" algn="l" defTabSz="26750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70031" algn="l" defTabSz="26750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37539" algn="l" defTabSz="26750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05046" algn="l" defTabSz="26750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72554" algn="l" defTabSz="26750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40062" algn="l" defTabSz="26750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4233" y="952773"/>
            <a:ext cx="5032581" cy="2824013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pPr algn="ctr"/>
            <a:r>
              <a:rPr lang="fr-FR" sz="2800" dirty="0"/>
              <a:t>   GT Etiquettes</a:t>
            </a:r>
          </a:p>
          <a:p>
            <a:pPr algn="ctr"/>
            <a:endParaRPr lang="fr-FR" sz="2800" dirty="0"/>
          </a:p>
          <a:p>
            <a:pPr algn="ctr"/>
            <a:r>
              <a:rPr lang="fr-FR" sz="1200" dirty="0"/>
              <a:t>Proposition d'étiquette pour marquage d'installations sur site à partir du 01/07/2016 conformément au code de l'environnement art 543-79 et </a:t>
            </a:r>
            <a:r>
              <a:rPr lang="fr-FR" sz="1200" dirty="0" smtClean="0"/>
              <a:t>du règlement </a:t>
            </a:r>
            <a:r>
              <a:rPr lang="fr-FR" sz="1200" dirty="0"/>
              <a:t>F-</a:t>
            </a:r>
            <a:r>
              <a:rPr lang="fr-FR" sz="1200" dirty="0" smtClean="0"/>
              <a:t>Gaz </a:t>
            </a:r>
            <a:r>
              <a:rPr lang="fr-FR" sz="1200" dirty="0"/>
              <a:t>517/2014 CE  </a:t>
            </a:r>
          </a:p>
          <a:p>
            <a:pPr algn="ctr"/>
            <a:endParaRPr lang="fr-FR" sz="1200" dirty="0"/>
          </a:p>
          <a:p>
            <a:r>
              <a:rPr lang="fr-FR" sz="1200" dirty="0"/>
              <a:t>Etiquette indélébile </a:t>
            </a:r>
            <a:r>
              <a:rPr lang="fr-FR" sz="1200" dirty="0" smtClean="0"/>
              <a:t> </a:t>
            </a:r>
            <a:r>
              <a:rPr lang="fr-FR" sz="1200" dirty="0" smtClean="0"/>
              <a:t>L x H = 10 x 7,5 cm  </a:t>
            </a:r>
            <a:r>
              <a:rPr lang="fr-FR" sz="1200" dirty="0" smtClean="0"/>
              <a:t>pour inscription manuelle</a:t>
            </a:r>
          </a:p>
          <a:p>
            <a:r>
              <a:rPr lang="fr-FR" sz="1200" dirty="0" smtClean="0"/>
              <a:t>Matériau de base : 8200 M Polyester métallisé mat </a:t>
            </a:r>
            <a:endParaRPr lang="fr-FR" sz="1200" dirty="0" smtClean="0"/>
          </a:p>
          <a:p>
            <a:r>
              <a:rPr lang="fr-FR" sz="1200" dirty="0" smtClean="0"/>
              <a:t>Adhésif : acrylique permanent à base de solvant </a:t>
            </a:r>
          </a:p>
          <a:p>
            <a:r>
              <a:rPr lang="fr-FR" sz="1200" smtClean="0"/>
              <a:t>Protection après </a:t>
            </a:r>
            <a:r>
              <a:rPr lang="fr-FR" sz="1200" dirty="0" smtClean="0"/>
              <a:t>écriture : 8300 C Polyester transparent </a:t>
            </a:r>
            <a:endParaRPr lang="fr-FR" sz="1200" dirty="0" smtClean="0"/>
          </a:p>
          <a:p>
            <a:pPr algn="ctr"/>
            <a:r>
              <a:rPr lang="fr-FR" sz="2800" dirty="0" smtClean="0"/>
              <a:t> </a:t>
            </a:r>
            <a:endParaRPr lang="fr-FR" sz="2800" dirty="0"/>
          </a:p>
        </p:txBody>
      </p:sp>
      <p:pic>
        <p:nvPicPr>
          <p:cNvPr id="5" name="Image 4" descr="logo + mo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31" y="123937"/>
            <a:ext cx="4467183" cy="83055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348088" y="517593"/>
            <a:ext cx="735843" cy="223302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dirty="0" smtClean="0"/>
              <a:t>mai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7726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439" y="-26481"/>
            <a:ext cx="5153731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Article R 543-77   : </a:t>
            </a:r>
          </a:p>
          <a:p>
            <a:r>
              <a:rPr lang="fr-FR" b="1" i="1" dirty="0"/>
              <a:t>Les mentions prévues à l¹art 12 §3 du règlement 517/2014 sont apposés de façon visible et indélébile par les opérateurs sur les équipements déjà en service lors du premier contrôle d¹étanchéité effectué au titre de l¹article R543-79 après le 1/07/2016</a:t>
            </a:r>
            <a:endParaRPr lang="fr-FR" dirty="0"/>
          </a:p>
          <a:p>
            <a:endParaRPr lang="fr-FR" dirty="0"/>
          </a:p>
          <a:p>
            <a:r>
              <a:rPr lang="fr-FR" dirty="0"/>
              <a:t> et article 12 §3 de la F-gaz </a:t>
            </a:r>
            <a:r>
              <a:rPr lang="fr-FR" dirty="0" smtClean="0"/>
              <a:t>: </a:t>
            </a:r>
            <a:r>
              <a:rPr lang="fr-FR" dirty="0"/>
              <a:t> </a:t>
            </a:r>
          </a:p>
          <a:p>
            <a:r>
              <a:rPr lang="fr-FR" b="1" i="1" dirty="0"/>
              <a:t>L' étiquette requise en vertu du paragraphe 1 comporte les informations suivantes: </a:t>
            </a:r>
            <a:endParaRPr lang="fr-FR" dirty="0"/>
          </a:p>
          <a:p>
            <a:r>
              <a:rPr lang="fr-FR" b="1" i="1" dirty="0"/>
              <a:t>a) une mention indiquant que le produit ou l¹équipement contient des gaz à effet de serre fluorés ou qu¹il en est tributaire; </a:t>
            </a:r>
            <a:endParaRPr lang="fr-FR" dirty="0"/>
          </a:p>
          <a:p>
            <a:r>
              <a:rPr lang="fr-FR" b="1" i="1" dirty="0"/>
              <a:t>b) la nomenclature acceptée par l¹industrie pour les gaz à effet de serre fluorés concernés ou, à défaut, le nom chimique; </a:t>
            </a:r>
            <a:endParaRPr lang="fr-FR" dirty="0"/>
          </a:p>
          <a:p>
            <a:r>
              <a:rPr lang="fr-FR" b="1" i="1" dirty="0"/>
              <a:t>c) à compter du 1 er janvier 2017, la quantité, exprimée en poids et en équivalent CO2 , de gaz à effet de serre fluorés contenue dans le produit ou l¹équipement, ou la quantité de gaz à effet de serre fluorés pour laquelle l¹équipement est conçu et le potentiel de réchauffement planétaire de ces gaz. </a:t>
            </a:r>
            <a:endParaRPr lang="fr-FR" dirty="0"/>
          </a:p>
          <a:p>
            <a:r>
              <a:rPr lang="fr-FR" b="1" i="1" dirty="0"/>
              <a:t>L¹étiquette requise en vertu du paragraphe 1 comporte les informations suivantes, le cas échéant: </a:t>
            </a:r>
            <a:endParaRPr lang="fr-FR" dirty="0"/>
          </a:p>
          <a:p>
            <a:r>
              <a:rPr lang="fr-FR" b="1" i="1" dirty="0"/>
              <a:t>a) une mention indiquant que les gaz à effet de serre fluorés sont contenus dans un équipement hermétiquement scellé; </a:t>
            </a:r>
            <a:endParaRPr lang="fr-FR" dirty="0"/>
          </a:p>
          <a:p>
            <a:r>
              <a:rPr lang="fr-FR" b="1" i="1" dirty="0"/>
              <a:t>b) une mention indiquant qu¹un appareil de commutation électrique a un taux de fuite testé, indiqué dans les spécifications techniques du fabricant, inférieur à 0,1 % par an. </a:t>
            </a:r>
            <a:endParaRPr lang="fr-FR" dirty="0"/>
          </a:p>
          <a:p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83880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9244" y="172532"/>
            <a:ext cx="5172979" cy="177684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pPr algn="ctr"/>
            <a:r>
              <a:rPr lang="fr-FR" sz="800" dirty="0">
                <a:latin typeface="Caviar Dreams"/>
                <a:cs typeface="Caviar Dreams"/>
              </a:rPr>
              <a:t>Etiquette F-</a:t>
            </a:r>
            <a:r>
              <a:rPr lang="fr-FR" sz="800" dirty="0" smtClean="0">
                <a:latin typeface="Caviar Dreams"/>
                <a:cs typeface="Caviar Dreams"/>
              </a:rPr>
              <a:t>Gaz </a:t>
            </a:r>
            <a:r>
              <a:rPr lang="fr-FR" sz="800" dirty="0">
                <a:latin typeface="Caviar Dreams"/>
                <a:cs typeface="Caviar Dreams"/>
              </a:rPr>
              <a:t>conforme au </a:t>
            </a:r>
            <a:r>
              <a:rPr lang="fr-FR" sz="800" dirty="0" err="1">
                <a:latin typeface="Caviar Dreams"/>
                <a:cs typeface="Caviar Dreams"/>
              </a:rPr>
              <a:t>règl.t</a:t>
            </a:r>
            <a:r>
              <a:rPr lang="fr-FR" sz="800" dirty="0">
                <a:latin typeface="Caviar Dreams"/>
                <a:cs typeface="Caviar Dreams"/>
              </a:rPr>
              <a:t> 517/2014 CE et art. R543-79 du code de l'environnement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69244" y="546348"/>
            <a:ext cx="5172979" cy="269468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pPr algn="ctr"/>
            <a:r>
              <a:rPr lang="fr-FR" sz="1400" b="1" dirty="0">
                <a:latin typeface="Caviar Dreams"/>
                <a:cs typeface="Caviar Dreams"/>
              </a:rPr>
              <a:t>Contient des gaz à effet de serre fluorés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4781" y="956109"/>
            <a:ext cx="1447849" cy="392579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b="1" dirty="0">
                <a:latin typeface="Caviar Dreams"/>
                <a:cs typeface="Caviar Dreams"/>
              </a:rPr>
              <a:t>D</a:t>
            </a:r>
            <a:r>
              <a:rPr lang="fr-FR" b="1" dirty="0" smtClean="0">
                <a:latin typeface="Caviar Dreams"/>
                <a:cs typeface="Caviar Dreams"/>
              </a:rPr>
              <a:t>ésignation /</a:t>
            </a:r>
          </a:p>
          <a:p>
            <a:r>
              <a:rPr lang="fr-FR" b="1" dirty="0" smtClean="0">
                <a:latin typeface="Caviar Dreams"/>
                <a:cs typeface="Caviar Dreams"/>
              </a:rPr>
              <a:t>Repère de l'</a:t>
            </a:r>
            <a:r>
              <a:rPr lang="fr-FR" b="1" dirty="0" err="1" smtClean="0">
                <a:latin typeface="Caviar Dreams"/>
                <a:cs typeface="Caviar Dreams"/>
              </a:rPr>
              <a:t>équip.t</a:t>
            </a:r>
            <a:endParaRPr lang="fr-FR" b="1" dirty="0">
              <a:latin typeface="Caviar Dreams"/>
              <a:cs typeface="Caviar Dreams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604139" y="956109"/>
            <a:ext cx="3554123" cy="373136"/>
          </a:xfrm>
          <a:prstGeom prst="roundRect">
            <a:avLst>
              <a:gd name="adj" fmla="val 397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502" tIns="26751" rIns="53502" bIns="26751" spcCol="0" rtlCol="0" anchor="ctr"/>
          <a:lstStyle/>
          <a:p>
            <a:pPr algn="ctr"/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04781" y="1388473"/>
            <a:ext cx="3321196" cy="373136"/>
          </a:xfrm>
          <a:prstGeom prst="roundRect">
            <a:avLst>
              <a:gd name="adj" fmla="val 397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502" tIns="26751" rIns="53502" bIns="26751" spcCol="0"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69243" y="1444947"/>
            <a:ext cx="3190281" cy="269468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sz="1400" b="1" dirty="0">
                <a:latin typeface="Caviar Dreams"/>
                <a:cs typeface="Caviar Dreams"/>
              </a:rPr>
              <a:t>Fluide </a:t>
            </a:r>
            <a:r>
              <a:rPr lang="fr-FR" sz="1400" b="1" dirty="0" smtClean="0">
                <a:latin typeface="Caviar Dreams"/>
                <a:cs typeface="Caviar Dreams"/>
              </a:rPr>
              <a:t>:R</a:t>
            </a:r>
            <a:r>
              <a:rPr lang="fr-FR" sz="1400" b="1" dirty="0">
                <a:latin typeface="Caviar Dreams"/>
                <a:cs typeface="Caviar Dreams"/>
              </a:rPr>
              <a:t>-       </a:t>
            </a:r>
            <a:r>
              <a:rPr lang="fr-FR" sz="1400" b="1" dirty="0" smtClean="0">
                <a:latin typeface="Caviar Dreams"/>
                <a:cs typeface="Caviar Dreams"/>
              </a:rPr>
              <a:t>     PRP(GWP):  </a:t>
            </a:r>
            <a:endParaRPr lang="fr-FR" sz="1400" b="1" dirty="0">
              <a:latin typeface="Caviar Dreams"/>
              <a:cs typeface="Caviar Dreams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614754" y="1821515"/>
            <a:ext cx="1574707" cy="373136"/>
          </a:xfrm>
          <a:prstGeom prst="roundRect">
            <a:avLst>
              <a:gd name="adj" fmla="val 397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502" tIns="26751" rIns="53502" bIns="26751" spcCol="0"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762669" y="1869085"/>
            <a:ext cx="332901" cy="269468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sz="1400" dirty="0">
                <a:latin typeface="Caviar Dreams"/>
                <a:cs typeface="Caviar Dreams"/>
              </a:rPr>
              <a:t>kg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3614754" y="2254556"/>
            <a:ext cx="1591189" cy="373136"/>
          </a:xfrm>
          <a:prstGeom prst="roundRect">
            <a:avLst>
              <a:gd name="adj" fmla="val 397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502" tIns="26751" rIns="53502" bIns="26751" spcCol="0" rtlCol="0" anchor="ctr"/>
          <a:lstStyle/>
          <a:p>
            <a:pPr algn="ctr"/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3220934" y="2751362"/>
            <a:ext cx="1985009" cy="757543"/>
          </a:xfrm>
          <a:prstGeom prst="roundRect">
            <a:avLst>
              <a:gd name="adj" fmla="val 39785"/>
            </a:avLst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502" tIns="26751" rIns="53502" bIns="26751" spcCol="0" rtlCol="0" anchor="ctr"/>
          <a:lstStyle/>
          <a:p>
            <a:pPr algn="ctr"/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949235" y="1883463"/>
            <a:ext cx="2218432" cy="269468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sz="1400" b="1" dirty="0">
                <a:latin typeface="Caviar Dreams"/>
                <a:cs typeface="Caviar Dreams"/>
              </a:rPr>
              <a:t>Charge initiale (usine) 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1510" y="2308095"/>
            <a:ext cx="3087016" cy="269468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sz="1400" b="1" dirty="0">
                <a:latin typeface="Caviar Dreams"/>
                <a:cs typeface="Caviar Dreams"/>
              </a:rPr>
              <a:t>Charge complémentaire (sur site)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185537" y="2710486"/>
            <a:ext cx="756382" cy="484912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sz="1400" b="1" dirty="0" smtClean="0">
                <a:latin typeface="Caviar Dreams"/>
                <a:cs typeface="Caviar Dreams"/>
              </a:rPr>
              <a:t>Charge           </a:t>
            </a:r>
            <a:r>
              <a:rPr lang="fr-FR" sz="1400" b="1" dirty="0" smtClean="0">
                <a:solidFill>
                  <a:schemeClr val="bg1"/>
                </a:solidFill>
                <a:latin typeface="Caviar Dreams"/>
                <a:cs typeface="Caviar Dreams"/>
              </a:rPr>
              <a:t>...</a:t>
            </a:r>
            <a:r>
              <a:rPr lang="fr-FR" sz="1400" b="1" dirty="0" smtClean="0">
                <a:latin typeface="Caviar Dreams"/>
                <a:cs typeface="Caviar Dreams"/>
              </a:rPr>
              <a:t>totale</a:t>
            </a:r>
            <a:endParaRPr lang="fr-FR" sz="1400" b="1" dirty="0">
              <a:latin typeface="Caviar Dreams"/>
              <a:cs typeface="Caviar Dreams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201665" y="2748279"/>
            <a:ext cx="1022524" cy="700355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sz="1400" dirty="0">
                <a:latin typeface="Caviar Dreams"/>
                <a:cs typeface="Caviar Dreams"/>
              </a:rPr>
              <a:t>         kg</a:t>
            </a:r>
          </a:p>
          <a:p>
            <a:endParaRPr lang="fr-FR" sz="1400" dirty="0">
              <a:latin typeface="Caviar Dreams"/>
              <a:cs typeface="Caviar Dreams"/>
            </a:endParaRPr>
          </a:p>
          <a:p>
            <a:r>
              <a:rPr lang="fr-FR" sz="1400" dirty="0" err="1">
                <a:latin typeface="Caviar Dreams"/>
                <a:cs typeface="Caviar Dreams"/>
              </a:rPr>
              <a:t>t</a:t>
            </a:r>
            <a:r>
              <a:rPr lang="fr-FR" sz="1400" dirty="0">
                <a:latin typeface="Caviar Dreams"/>
                <a:cs typeface="Caviar Dreams"/>
              </a:rPr>
              <a:t>. </a:t>
            </a:r>
            <a:r>
              <a:rPr lang="fr-FR" sz="1400" dirty="0" err="1">
                <a:latin typeface="Caviar Dreams"/>
                <a:cs typeface="Caviar Dreams"/>
              </a:rPr>
              <a:t>eq</a:t>
            </a:r>
            <a:r>
              <a:rPr lang="fr-FR" sz="1400" dirty="0">
                <a:latin typeface="Caviar Dreams"/>
                <a:cs typeface="Caviar Dreams"/>
              </a:rPr>
              <a:t> CO</a:t>
            </a:r>
            <a:r>
              <a:rPr lang="fr-FR" sz="1400" baseline="-25000" dirty="0">
                <a:latin typeface="Caviar Dreams"/>
                <a:cs typeface="Caviar Dreams"/>
              </a:rPr>
              <a:t>2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762669" y="2327898"/>
            <a:ext cx="332901" cy="269468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sz="1400" dirty="0">
                <a:latin typeface="Caviar Dreams"/>
                <a:cs typeface="Caviar Dreams"/>
              </a:rPr>
              <a:t>kg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941919" y="2171460"/>
            <a:ext cx="200440" cy="484912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sz="2800" b="1" dirty="0"/>
              <a:t>+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3200919" y="2674043"/>
            <a:ext cx="198854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2938395" y="2812697"/>
            <a:ext cx="200440" cy="484912"/>
          </a:xfrm>
          <a:prstGeom prst="rect">
            <a:avLst/>
          </a:prstGeom>
          <a:noFill/>
        </p:spPr>
        <p:txBody>
          <a:bodyPr wrap="square" lIns="53502" tIns="26751" rIns="53502" bIns="26751" rtlCol="0">
            <a:spAutoFit/>
          </a:bodyPr>
          <a:lstStyle/>
          <a:p>
            <a:r>
              <a:rPr lang="fr-FR" sz="2800" b="1" dirty="0"/>
              <a:t>=</a:t>
            </a:r>
          </a:p>
        </p:txBody>
      </p:sp>
      <p:cxnSp>
        <p:nvCxnSpPr>
          <p:cNvPr id="34" name="Connecteur droit 33"/>
          <p:cNvCxnSpPr/>
          <p:nvPr/>
        </p:nvCxnSpPr>
        <p:spPr>
          <a:xfrm flipV="1">
            <a:off x="3233883" y="3100602"/>
            <a:ext cx="197206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45709" y="36232"/>
            <a:ext cx="5312789" cy="3817554"/>
          </a:xfrm>
          <a:prstGeom prst="roundRect">
            <a:avLst>
              <a:gd name="adj" fmla="val 12613"/>
            </a:avLst>
          </a:prstGeom>
          <a:solidFill>
            <a:schemeClr val="bg1">
              <a:alpha val="9000"/>
            </a:schemeClr>
          </a:solidFill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502" tIns="26751" rIns="53502" bIns="26751" spcCol="0"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2471961" y="3185196"/>
            <a:ext cx="723506" cy="3925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53502" tIns="26751" rIns="53502" bIns="26751" rtlCol="0">
            <a:spAutoFit/>
          </a:bodyPr>
          <a:lstStyle/>
          <a:p>
            <a:r>
              <a:rPr lang="fr-FR" u="sng" dirty="0" smtClean="0">
                <a:latin typeface="Caviar Dreams"/>
                <a:cs typeface="Caviar Dreams"/>
              </a:rPr>
              <a:t>PRP x kg</a:t>
            </a:r>
          </a:p>
          <a:p>
            <a:r>
              <a:rPr lang="fr-FR" dirty="0" smtClean="0">
                <a:latin typeface="Caviar Dreams"/>
                <a:cs typeface="Caviar Dreams"/>
              </a:rPr>
              <a:t>   1000</a:t>
            </a:r>
            <a:endParaRPr lang="fr-FR" dirty="0">
              <a:latin typeface="Caviar Dreams"/>
              <a:cs typeface="Caviar Dream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48125" y="1448524"/>
            <a:ext cx="1317920" cy="265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Date:      /     /  </a:t>
            </a:r>
            <a:endParaRPr lang="fr-FR" dirty="0"/>
          </a:p>
        </p:txBody>
      </p:sp>
      <p:sp>
        <p:nvSpPr>
          <p:cNvPr id="29" name="Rectangle à coins arrondis 28"/>
          <p:cNvSpPr/>
          <p:nvPr/>
        </p:nvSpPr>
        <p:spPr>
          <a:xfrm>
            <a:off x="51511" y="2597366"/>
            <a:ext cx="2134026" cy="1258548"/>
          </a:xfrm>
          <a:prstGeom prst="roundRect">
            <a:avLst>
              <a:gd name="adj" fmla="val 23358"/>
            </a:avLst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502" tIns="26751" rIns="53502" bIns="26751" spcCol="0"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91329" y="3100603"/>
            <a:ext cx="6497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/>
              <a:t>logo</a:t>
            </a:r>
            <a:endParaRPr lang="fr-FR" sz="800" i="1" dirty="0"/>
          </a:p>
        </p:txBody>
      </p:sp>
    </p:spTree>
    <p:extLst>
      <p:ext uri="{BB962C8B-B14F-4D97-AF65-F5344CB8AC3E}">
        <p14:creationId xmlns:p14="http://schemas.microsoft.com/office/powerpoint/2010/main" val="2072513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182</Words>
  <Application>Microsoft Macintosh PowerPoint</Application>
  <PresentationFormat>Personnalisé</PresentationFormat>
  <Paragraphs>42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>Sarl 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Francois Heyndrickx</dc:creator>
  <cp:lastModifiedBy>Francois Heyndrickx</cp:lastModifiedBy>
  <cp:revision>19</cp:revision>
  <cp:lastPrinted>2016-05-17T11:04:49Z</cp:lastPrinted>
  <dcterms:created xsi:type="dcterms:W3CDTF">2016-04-29T12:43:52Z</dcterms:created>
  <dcterms:modified xsi:type="dcterms:W3CDTF">2016-06-14T09:37:03Z</dcterms:modified>
</cp:coreProperties>
</file>